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6" r:id="rId2"/>
    <p:sldId id="301" r:id="rId3"/>
    <p:sldId id="279" r:id="rId4"/>
    <p:sldId id="284" r:id="rId5"/>
    <p:sldId id="271" r:id="rId6"/>
    <p:sldId id="285" r:id="rId7"/>
    <p:sldId id="306" r:id="rId8"/>
    <p:sldId id="307" r:id="rId9"/>
    <p:sldId id="287" r:id="rId10"/>
    <p:sldId id="303" r:id="rId11"/>
    <p:sldId id="302" r:id="rId12"/>
    <p:sldId id="308" r:id="rId13"/>
    <p:sldId id="261" r:id="rId14"/>
    <p:sldId id="310" r:id="rId15"/>
    <p:sldId id="262" r:id="rId16"/>
    <p:sldId id="272" r:id="rId17"/>
    <p:sldId id="300" r:id="rId18"/>
    <p:sldId id="264" r:id="rId19"/>
    <p:sldId id="298" r:id="rId20"/>
    <p:sldId id="311" r:id="rId21"/>
    <p:sldId id="309" r:id="rId22"/>
    <p:sldId id="312" r:id="rId23"/>
  </p:sldIdLst>
  <p:sldSz cx="9144000" cy="6858000" type="screen4x3"/>
  <p:notesSz cx="7099300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22A"/>
    <a:srgbClr val="E4F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6" autoAdjust="0"/>
    <p:restoredTop sz="94622" autoAdjust="0"/>
  </p:normalViewPr>
  <p:slideViewPr>
    <p:cSldViewPr>
      <p:cViewPr>
        <p:scale>
          <a:sx n="81" d="100"/>
          <a:sy n="81" d="100"/>
        </p:scale>
        <p:origin x="-828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053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B8E448D-16E4-4257-A7ED-6937A16248C5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B989E67-6D21-4DE0-8ABD-B90AB361ECEE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943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859" lvl="1">
              <a:buBlip>
                <a:blip r:embed="rId3"/>
              </a:buBlip>
            </a:pPr>
            <a:r>
              <a:rPr lang="es-ES_tradnl" sz="1700" dirty="0" smtClean="0"/>
              <a:t>apuesta firme por F.P. frente al bachillerato</a:t>
            </a:r>
            <a:endParaRPr lang="es-ES" sz="1700" dirty="0" smtClean="0"/>
          </a:p>
          <a:p>
            <a:pPr marL="742859" lvl="1">
              <a:buBlip>
                <a:blip r:embed="rId3"/>
              </a:buBlip>
            </a:pPr>
            <a:r>
              <a:rPr lang="es-ES_tradnl" sz="1700" dirty="0" smtClean="0"/>
              <a:t>suele repetir ESO  </a:t>
            </a:r>
            <a:endParaRPr lang="es-ES" sz="1700" dirty="0" smtClean="0"/>
          </a:p>
          <a:p>
            <a:pPr marL="742859" lvl="1">
              <a:buBlip>
                <a:blip r:embed="rId3"/>
              </a:buBlip>
            </a:pPr>
            <a:r>
              <a:rPr lang="es-ES_tradnl" sz="1700" dirty="0" smtClean="0"/>
              <a:t>abandona bachillerato por contenidos más prácticos 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89E67-6D21-4DE0-8ABD-B90AB361ECEE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56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478">
              <a:defRPr/>
            </a:pPr>
            <a:r>
              <a:rPr lang="es-ES" sz="1300" dirty="0" smtClean="0">
                <a:solidFill>
                  <a:srgbClr val="FF0000"/>
                </a:solidFill>
              </a:rPr>
              <a:t>El alumnado debe crear una empresa incluyendo el estudio de viabilidad y su Plan de empresa. Debe presentar la empresa y defenderla ante sus compañeros y expertos. Tiene que implementar todas las herramientas digitales citadas de su empresa.</a:t>
            </a:r>
            <a:endParaRPr lang="es-ES_tradnl" sz="1300" dirty="0" smtClean="0">
              <a:solidFill>
                <a:srgbClr val="FF0000"/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89E67-6D21-4DE0-8ABD-B90AB361ECEE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478">
              <a:defRPr/>
            </a:pPr>
            <a:r>
              <a:rPr lang="es-ES" sz="1300" dirty="0" smtClean="0">
                <a:solidFill>
                  <a:srgbClr val="FF0000"/>
                </a:solidFill>
              </a:rPr>
              <a:t>El alumnado debe crear una empresa incluyendo el estudio de viabilidad y su Plan de empresa. Debe presentar la empresa y defenderla ante sus compañeros y expertos. Tiene que implementar todas las herramientas digitales citadas de su empresa.</a:t>
            </a:r>
            <a:endParaRPr lang="es-ES_tradnl" sz="1300" dirty="0" smtClean="0">
              <a:solidFill>
                <a:srgbClr val="FF0000"/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89E67-6D21-4DE0-8ABD-B90AB361ECEE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6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10" Type="http://schemas.openxmlformats.org/officeDocument/2006/relationships/image" Target="../media/image4.jpeg"/><Relationship Id="rId4" Type="http://schemas.openxmlformats.org/officeDocument/2006/relationships/image" Target="../media/image32.jpe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4.jpeg"/><Relationship Id="rId7" Type="http://schemas.openxmlformats.org/officeDocument/2006/relationships/image" Target="../media/image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instituto.iespablopicasso/videos/1034794703237022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4.jpeg"/><Relationship Id="rId4" Type="http://schemas.openxmlformats.org/officeDocument/2006/relationships/image" Target="../media/image45.jpe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8.jpeg"/><Relationship Id="rId7" Type="http://schemas.openxmlformats.org/officeDocument/2006/relationships/image" Target="../media/image1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10" Type="http://schemas.openxmlformats.org/officeDocument/2006/relationships/image" Target="../media/image4.jpeg"/><Relationship Id="rId4" Type="http://schemas.openxmlformats.org/officeDocument/2006/relationships/image" Target="../media/image49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3.jpeg"/><Relationship Id="rId7" Type="http://schemas.openxmlformats.org/officeDocument/2006/relationships/image" Target="../media/image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hyperlink" Target="https://vimeo.com/160076228" TargetMode="External"/><Relationship Id="rId10" Type="http://schemas.openxmlformats.org/officeDocument/2006/relationships/image" Target="../media/image4.jpeg"/><Relationship Id="rId4" Type="http://schemas.openxmlformats.org/officeDocument/2006/relationships/image" Target="../media/image54.jpe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6.png"/><Relationship Id="rId7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4.jpeg"/><Relationship Id="rId4" Type="http://schemas.openxmlformats.org/officeDocument/2006/relationships/image" Target="../media/image57.pn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60.jpeg"/><Relationship Id="rId7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18" Type="http://schemas.openxmlformats.org/officeDocument/2006/relationships/image" Target="../media/image2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1.jpeg"/><Relationship Id="rId2" Type="http://schemas.openxmlformats.org/officeDocument/2006/relationships/image" Target="../media/image6.png"/><Relationship Id="rId16" Type="http://schemas.openxmlformats.org/officeDocument/2006/relationships/image" Target="../media/image26.jpeg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9.jpe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5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8" name="logo-junta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" name="irc_mi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" name="irc_m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0" name="9 Imagen" descr="fachad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9146" y="2708920"/>
            <a:ext cx="5340507" cy="3004036"/>
          </a:xfrm>
          <a:prstGeom prst="rect">
            <a:avLst/>
          </a:prstGeom>
        </p:spPr>
      </p:pic>
      <p:pic>
        <p:nvPicPr>
          <p:cNvPr id="11" name="3 Imagen" descr="logopicasso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55403" y="5981576"/>
            <a:ext cx="745046" cy="733029"/>
          </a:xfrm>
          <a:prstGeom prst="rect">
            <a:avLst/>
          </a:prstGeom>
        </p:spPr>
      </p:pic>
      <p:sp>
        <p:nvSpPr>
          <p:cNvPr id="14" name="2 Subtítulo"/>
          <p:cNvSpPr txBox="1">
            <a:spLocks/>
          </p:cNvSpPr>
          <p:nvPr/>
        </p:nvSpPr>
        <p:spPr>
          <a:xfrm>
            <a:off x="-17058" y="6232790"/>
            <a:ext cx="2781333" cy="549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Camino de Castillejos nº 8 </a:t>
            </a:r>
          </a:p>
          <a:p>
            <a:pPr marL="0" indent="0">
              <a:buNone/>
            </a:pPr>
            <a:r>
              <a:rPr lang="es-ES" dirty="0" smtClean="0"/>
              <a:t>Málaga 29010</a:t>
            </a:r>
          </a:p>
          <a:p>
            <a:endParaRPr lang="es-ES" dirty="0"/>
          </a:p>
        </p:txBody>
      </p:sp>
      <p:sp>
        <p:nvSpPr>
          <p:cNvPr id="3" name="2 Rectángulo"/>
          <p:cNvSpPr/>
          <p:nvPr/>
        </p:nvSpPr>
        <p:spPr>
          <a:xfrm>
            <a:off x="1500700" y="908720"/>
            <a:ext cx="618574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/>
              <a:t>Innovación Picasso, trabajando por </a:t>
            </a:r>
            <a:r>
              <a:rPr lang="es-ES" sz="2400" b="1" dirty="0" smtClean="0"/>
              <a:t>retos</a:t>
            </a:r>
          </a:p>
          <a:p>
            <a:pPr algn="ctr"/>
            <a:r>
              <a:rPr lang="es-ES" sz="2400" b="1" dirty="0" smtClean="0"/>
              <a:t>Buenas </a:t>
            </a:r>
            <a:r>
              <a:rPr lang="es-ES" sz="2400" b="1" dirty="0"/>
              <a:t>prácticas en Innovación metodológica</a:t>
            </a:r>
            <a:endParaRPr lang="es-ES" sz="2400" b="1" dirty="0" smtClean="0"/>
          </a:p>
          <a:p>
            <a:pPr algn="ctr"/>
            <a:endParaRPr lang="es-ES" sz="800" dirty="0" smtClean="0"/>
          </a:p>
          <a:p>
            <a:pPr algn="ctr"/>
            <a:r>
              <a:rPr lang="es-ES" sz="2400" dirty="0" smtClean="0"/>
              <a:t>C.F.G.M</a:t>
            </a:r>
            <a:r>
              <a:rPr lang="es-ES" sz="2400" dirty="0"/>
              <a:t>. Sistemas Microinformáticos y </a:t>
            </a:r>
            <a:r>
              <a:rPr lang="es-ES" sz="2400" dirty="0" smtClean="0"/>
              <a:t>Redes</a:t>
            </a:r>
            <a:endParaRPr lang="es-ES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s-ES" sz="2400" dirty="0" smtClean="0">
                <a:solidFill>
                  <a:schemeClr val="accent5">
                    <a:lumMod val="50000"/>
                  </a:schemeClr>
                </a:solidFill>
              </a:rPr>
              <a:t>INFORMÁTICA </a:t>
            </a:r>
            <a:r>
              <a:rPr lang="es-ES" sz="2400" dirty="0">
                <a:solidFill>
                  <a:schemeClr val="accent5">
                    <a:lumMod val="50000"/>
                  </a:schemeClr>
                </a:solidFill>
              </a:rPr>
              <a:t>y COMUNICACIONES</a:t>
            </a:r>
            <a:endParaRPr lang="es-ES" sz="2400" dirty="0"/>
          </a:p>
          <a:p>
            <a:endParaRPr lang="es-E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2627784" y="6024186"/>
            <a:ext cx="418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I.E.S. Pablo Picasso</a:t>
            </a:r>
            <a:endParaRPr lang="es-ES" sz="3600" b="1" dirty="0">
              <a:ln w="12700">
                <a:solidFill>
                  <a:srgbClr val="34722A"/>
                </a:solidFill>
                <a:prstDash val="solid"/>
              </a:ln>
              <a:solidFill>
                <a:srgbClr val="E4F5E3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1" name="3 Imagen" descr="logopicasso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" name="1 Rectángulo"/>
          <p:cNvSpPr/>
          <p:nvPr/>
        </p:nvSpPr>
        <p:spPr>
          <a:xfrm>
            <a:off x="2267744" y="848723"/>
            <a:ext cx="4366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b="1" dirty="0">
                <a:solidFill>
                  <a:schemeClr val="accent5">
                    <a:lumMod val="50000"/>
                  </a:schemeClr>
                </a:solidFill>
              </a:rPr>
              <a:t>Formación Profesional Dual </a:t>
            </a:r>
          </a:p>
        </p:txBody>
      </p:sp>
      <p:pic>
        <p:nvPicPr>
          <p:cNvPr id="16" name="15 Marcador de contenido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2" y="1371943"/>
            <a:ext cx="8351527" cy="4697734"/>
          </a:xfrm>
        </p:spPr>
      </p:pic>
      <p:pic>
        <p:nvPicPr>
          <p:cNvPr id="17" name="16 Imagen"/>
          <p:cNvPicPr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98"/>
          <a:stretch/>
        </p:blipFill>
        <p:spPr bwMode="auto">
          <a:xfrm>
            <a:off x="318869" y="5304379"/>
            <a:ext cx="2900553" cy="1424756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13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0" name="logo-junta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" name="irc_mi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" name="irc_mi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02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1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" name="1 Rectángulo"/>
          <p:cNvSpPr/>
          <p:nvPr/>
        </p:nvSpPr>
        <p:spPr>
          <a:xfrm>
            <a:off x="2186570" y="975009"/>
            <a:ext cx="4094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¿Cómo trabajar por retos?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5" y="1628800"/>
            <a:ext cx="64579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5592852"/>
            <a:ext cx="5904656" cy="121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19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21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4" name="logo-junt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2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3" name="irc_mi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72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1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" name="1 Rectángulo"/>
          <p:cNvSpPr/>
          <p:nvPr/>
        </p:nvSpPr>
        <p:spPr>
          <a:xfrm>
            <a:off x="2186570" y="975009"/>
            <a:ext cx="4094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¿Cómo trabajar por retos?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7" y="2204864"/>
            <a:ext cx="8604448" cy="177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001492"/>
            <a:ext cx="5373621" cy="204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279290" y="6217413"/>
            <a:ext cx="560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Fuerza o energía para hacer, resolver o emprender </a:t>
            </a:r>
            <a:r>
              <a:rPr lang="es-ES" b="1" dirty="0" smtClean="0"/>
              <a:t>algo</a:t>
            </a:r>
            <a:endParaRPr lang="es-ES" b="1" dirty="0"/>
          </a:p>
        </p:txBody>
      </p:sp>
      <p:grpSp>
        <p:nvGrpSpPr>
          <p:cNvPr id="16" name="15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7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0" name="logo-junt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" name="irc_mi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375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6510" y="743541"/>
            <a:ext cx="8229600" cy="551152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accent5">
                    <a:lumMod val="50000"/>
                  </a:schemeClr>
                </a:solidFill>
              </a:rPr>
              <a:t>¿Cual es nuestra metodología?</a:t>
            </a:r>
            <a:endParaRPr lang="es-E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 smtClean="0"/>
              <a:t>Primera fase: </a:t>
            </a:r>
            <a:r>
              <a:rPr lang="es-ES" sz="2400" dirty="0" smtClean="0"/>
              <a:t>Formación impartida por la empresa o experto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b="1" dirty="0" smtClean="0"/>
              <a:t>Segunda fase: </a:t>
            </a:r>
            <a:r>
              <a:rPr lang="es-ES" sz="2400" dirty="0" smtClean="0"/>
              <a:t>Talleres prácticos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b="1" dirty="0" smtClean="0"/>
              <a:t>Tercera fase: </a:t>
            </a:r>
            <a:r>
              <a:rPr lang="es-ES" sz="2400" dirty="0" smtClean="0"/>
              <a:t>Implementación de los proyectos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b="1" dirty="0" smtClean="0"/>
              <a:t>Cuarta fase: </a:t>
            </a:r>
            <a:r>
              <a:rPr lang="es-ES" sz="2400" dirty="0" smtClean="0"/>
              <a:t>Transmisión y difusión de proyectos en el centro educativo</a:t>
            </a:r>
            <a:endParaRPr lang="es-ES" sz="24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09" y="1844824"/>
            <a:ext cx="5513642" cy="2061462"/>
          </a:xfrm>
          <a:prstGeom prst="rect">
            <a:avLst/>
          </a:prstGeom>
        </p:spPr>
      </p:pic>
      <p:grpSp>
        <p:nvGrpSpPr>
          <p:cNvPr id="20" name="19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22" name="3 Imagen" descr="logopicasso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24" name="23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21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6" name="logo-junt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3" name="irc_mi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84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9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1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" name="1 Rectángulo"/>
          <p:cNvSpPr/>
          <p:nvPr/>
        </p:nvSpPr>
        <p:spPr>
          <a:xfrm>
            <a:off x="2483768" y="764704"/>
            <a:ext cx="3921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5">
                    <a:lumMod val="50000"/>
                  </a:schemeClr>
                </a:solidFill>
              </a:rPr>
              <a:t>¿Cómo evaluar los retos?</a:t>
            </a:r>
            <a:endParaRPr lang="es-E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67544" y="1268761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</a:rPr>
              <a:t>Instrumentos:</a:t>
            </a:r>
          </a:p>
          <a:p>
            <a:r>
              <a:rPr lang="es-ES_tradnl" b="1" dirty="0" smtClean="0">
                <a:solidFill>
                  <a:schemeClr val="accent5">
                    <a:lumMod val="50000"/>
                  </a:schemeClr>
                </a:solidFill>
              </a:rPr>
              <a:t>Talleres dirigidos por el alumnado  evaluados por el profesorado y compañeros. </a:t>
            </a:r>
          </a:p>
          <a:p>
            <a:endParaRPr lang="es-ES_tradnl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132856"/>
            <a:ext cx="52768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2132856"/>
            <a:ext cx="17145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14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7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0" name="logo-junt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" name="irc_mi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375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306808"/>
            <a:ext cx="8229600" cy="1143000"/>
          </a:xfrm>
        </p:spPr>
        <p:txBody>
          <a:bodyPr>
            <a:normAutofit/>
          </a:bodyPr>
          <a:lstStyle/>
          <a:p>
            <a:r>
              <a:rPr lang="it-IT" sz="2400" b="1" dirty="0" smtClean="0">
                <a:solidFill>
                  <a:schemeClr val="accent5">
                    <a:lumMod val="50000"/>
                  </a:schemeClr>
                </a:solidFill>
              </a:rPr>
              <a:t>Proyecto Sandbox </a:t>
            </a:r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Kinect</a:t>
            </a:r>
            <a:endParaRPr lang="es-ES" sz="2400" dirty="0"/>
          </a:p>
        </p:txBody>
      </p:sp>
      <p:grpSp>
        <p:nvGrpSpPr>
          <p:cNvPr id="13" name="12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4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6" name="15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3" y="3354260"/>
            <a:ext cx="3810000" cy="2305050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899592" y="1263119"/>
            <a:ext cx="6732240" cy="50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Generación de mapas topográficos en tiempo </a:t>
            </a:r>
            <a:r>
              <a:rPr lang="es-ES" sz="2400" dirty="0" smtClean="0"/>
              <a:t>real</a:t>
            </a:r>
          </a:p>
          <a:p>
            <a:r>
              <a:rPr lang="es-ES" sz="2400" dirty="0" smtClean="0"/>
              <a:t>  </a:t>
            </a:r>
          </a:p>
        </p:txBody>
      </p:sp>
      <p:pic>
        <p:nvPicPr>
          <p:cNvPr id="17" name="12 Marcador de contenid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65" y="2261480"/>
            <a:ext cx="4857784" cy="3397830"/>
          </a:xfrm>
          <a:prstGeom prst="rect">
            <a:avLst/>
          </a:prstGeom>
        </p:spPr>
      </p:pic>
      <p:grpSp>
        <p:nvGrpSpPr>
          <p:cNvPr id="18" name="17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9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2" name="logo-junt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1" name="irc_mi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54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b="1" dirty="0">
                <a:solidFill>
                  <a:schemeClr val="accent5">
                    <a:lumMod val="50000"/>
                  </a:schemeClr>
                </a:solidFill>
              </a:rPr>
              <a:t>Sanbox Kinect</a:t>
            </a:r>
            <a:endParaRPr lang="es-ES" sz="2400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09" y="4591151"/>
            <a:ext cx="3780019" cy="2126261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22" y="1110333"/>
            <a:ext cx="6105690" cy="3434450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737" y="5011361"/>
            <a:ext cx="2928958" cy="1647539"/>
          </a:xfrm>
          <a:prstGeom prst="rect">
            <a:avLst/>
          </a:prstGeom>
        </p:spPr>
      </p:pic>
      <p:grpSp>
        <p:nvGrpSpPr>
          <p:cNvPr id="13" name="12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4" name="3 Imagen" descr="logopicasso.pn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6" name="15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7" name="16 Rectángulo"/>
          <p:cNvSpPr/>
          <p:nvPr/>
        </p:nvSpPr>
        <p:spPr>
          <a:xfrm>
            <a:off x="7799177" y="4485311"/>
            <a:ext cx="1113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accent5">
                    <a:lumMod val="50000"/>
                  </a:schemeClr>
                </a:solidFill>
                <a:hlinkClick r:id="rId6"/>
              </a:rPr>
              <a:t>Ver Vídeo</a:t>
            </a:r>
            <a:endParaRPr lang="es-ES" dirty="0"/>
          </a:p>
        </p:txBody>
      </p:sp>
      <p:grpSp>
        <p:nvGrpSpPr>
          <p:cNvPr id="18" name="17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9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2" name="logo-junta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" name="irc_mi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1" name="irc_mi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339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1" dirty="0" smtClean="0">
                <a:solidFill>
                  <a:schemeClr val="accent5">
                    <a:lumMod val="50000"/>
                  </a:schemeClr>
                </a:solidFill>
              </a:rPr>
              <a:t>Presentación de Sanbox Kinect</a:t>
            </a:r>
            <a:br>
              <a:rPr lang="it-IT" sz="20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it-IT" sz="2000" b="1" dirty="0" smtClean="0">
                <a:solidFill>
                  <a:schemeClr val="accent5">
                    <a:lumMod val="50000"/>
                  </a:schemeClr>
                </a:solidFill>
              </a:rPr>
              <a:t>Buenas prácticas en FP del CEP de Málaga</a:t>
            </a:r>
            <a:endParaRPr lang="es-ES" sz="2000" dirty="0"/>
          </a:p>
        </p:txBody>
      </p:sp>
      <p:grpSp>
        <p:nvGrpSpPr>
          <p:cNvPr id="13" name="12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4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6" name="15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1" y="1390219"/>
            <a:ext cx="8122310" cy="4568800"/>
          </a:xfrm>
          <a:prstGeom prst="rect">
            <a:avLst/>
          </a:prstGeom>
        </p:spPr>
      </p:pic>
      <p:grpSp>
        <p:nvGrpSpPr>
          <p:cNvPr id="15" name="14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7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1" name="logo-junt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9" name="irc_mi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0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135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658842"/>
            <a:ext cx="8229600" cy="758796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accent5">
                    <a:lumMod val="50000"/>
                  </a:schemeClr>
                </a:solidFill>
              </a:rPr>
              <a:t>Proyecto Realidad Aumentada y virtual</a:t>
            </a:r>
            <a:endParaRPr lang="es-E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2 Marcador de contenido"/>
          <p:cNvSpPr>
            <a:spLocks noGrp="1"/>
          </p:cNvSpPr>
          <p:nvPr>
            <p:ph idx="1"/>
          </p:nvPr>
        </p:nvSpPr>
        <p:spPr>
          <a:xfrm>
            <a:off x="554954" y="1340768"/>
            <a:ext cx="8435280" cy="604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T</a:t>
            </a:r>
            <a:r>
              <a:rPr lang="es-ES" sz="2400" dirty="0" smtClean="0"/>
              <a:t>écnicas de Realidad aumentada con software específico como: </a:t>
            </a:r>
            <a:r>
              <a:rPr lang="es-ES" sz="2400" dirty="0" err="1" smtClean="0"/>
              <a:t>Sketchup</a:t>
            </a:r>
            <a:r>
              <a:rPr lang="es-ES" sz="2400" dirty="0" smtClean="0"/>
              <a:t>, </a:t>
            </a:r>
            <a:r>
              <a:rPr lang="es-ES" sz="2400" dirty="0" err="1" smtClean="0"/>
              <a:t>Aumentaty</a:t>
            </a:r>
            <a:r>
              <a:rPr lang="es-ES" sz="2400" dirty="0" smtClean="0"/>
              <a:t> y </a:t>
            </a:r>
            <a:r>
              <a:rPr lang="es-ES" sz="2400" dirty="0" err="1" smtClean="0"/>
              <a:t>Aurasma</a:t>
            </a:r>
            <a:endParaRPr lang="es-ES" sz="2400" dirty="0"/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2492895"/>
            <a:ext cx="5425931" cy="3052087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5"/>
            <a:ext cx="2153944" cy="3916263"/>
          </a:xfrm>
          <a:prstGeom prst="rect">
            <a:avLst/>
          </a:prstGeom>
        </p:spPr>
      </p:pic>
      <p:pic>
        <p:nvPicPr>
          <p:cNvPr id="20" name="19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97" y="5694853"/>
            <a:ext cx="1441429" cy="1065596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17" y="5682611"/>
            <a:ext cx="1920964" cy="1080542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84" y="5682611"/>
            <a:ext cx="1834657" cy="1031994"/>
          </a:xfrm>
          <a:prstGeom prst="rect">
            <a:avLst/>
          </a:prstGeom>
        </p:spPr>
      </p:pic>
      <p:grpSp>
        <p:nvGrpSpPr>
          <p:cNvPr id="15" name="14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3" name="logo-junta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1" name="irc_mi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" name="irc_mi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32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658842"/>
            <a:ext cx="8229600" cy="758796"/>
          </a:xfrm>
        </p:spPr>
        <p:txBody>
          <a:bodyPr>
            <a:normAutofit/>
          </a:bodyPr>
          <a:lstStyle/>
          <a:p>
            <a: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  <a:t>Proyecto Grabando nuestro cortometraje: Ánimo</a:t>
            </a:r>
            <a:endParaRPr lang="es-E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2 Marcador de contenido"/>
          <p:cNvSpPr>
            <a:spLocks noGrp="1"/>
          </p:cNvSpPr>
          <p:nvPr>
            <p:ph idx="1"/>
          </p:nvPr>
        </p:nvSpPr>
        <p:spPr>
          <a:xfrm>
            <a:off x="263911" y="1329051"/>
            <a:ext cx="8784386" cy="13282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/>
              <a:t>Acción del programa escolar "Nuestro mundo, nuestra dignidad, nuestro futuro" de la </a:t>
            </a:r>
            <a:r>
              <a:rPr lang="es-ES" sz="2000" dirty="0" smtClean="0"/>
              <a:t>AECID. Cortometraje que planta cara al acoso escolar.</a:t>
            </a:r>
          </a:p>
          <a:p>
            <a:pPr marL="0" indent="0">
              <a:buNone/>
            </a:pPr>
            <a:r>
              <a:rPr lang="es-ES" sz="2000" dirty="0" smtClean="0"/>
              <a:t>Director Manuel Serrano 		Protagonista el actor malagueño Joaquín Núñez Productora </a:t>
            </a:r>
            <a:r>
              <a:rPr lang="es-ES" sz="2000" dirty="0"/>
              <a:t>Tus </a:t>
            </a:r>
            <a:r>
              <a:rPr lang="es-ES" sz="2000" dirty="0" smtClean="0"/>
              <a:t>ojos</a:t>
            </a:r>
            <a:endParaRPr lang="es-ES" sz="2000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57336"/>
            <a:ext cx="4316174" cy="242784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104" y="2681776"/>
            <a:ext cx="4266049" cy="2403408"/>
          </a:xfrm>
          <a:prstGeom prst="rect">
            <a:avLst/>
          </a:prstGeom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250591"/>
            <a:ext cx="2734048" cy="1537902"/>
          </a:xfrm>
          <a:prstGeom prst="rect">
            <a:avLst/>
          </a:prstGeom>
        </p:spPr>
      </p:pic>
      <p:sp>
        <p:nvSpPr>
          <p:cNvPr id="22" name="21 Rectángulo"/>
          <p:cNvSpPr/>
          <p:nvPr/>
        </p:nvSpPr>
        <p:spPr>
          <a:xfrm>
            <a:off x="6043034" y="5850265"/>
            <a:ext cx="32758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>
                <a:hlinkClick r:id="rId5"/>
              </a:rPr>
              <a:t>Ver corto Ánimo</a:t>
            </a:r>
            <a:endParaRPr lang="es-ES" sz="16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53" y="5295642"/>
            <a:ext cx="2734056" cy="1447800"/>
          </a:xfrm>
          <a:prstGeom prst="rect">
            <a:avLst/>
          </a:prstGeom>
        </p:spPr>
      </p:pic>
      <p:grpSp>
        <p:nvGrpSpPr>
          <p:cNvPr id="15" name="14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0" name="logo-junta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" name="irc_mi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" name="irc_mi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46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7431" y="5013176"/>
            <a:ext cx="2962672" cy="648072"/>
          </a:xfrm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es-ES" sz="3400" dirty="0" smtClean="0"/>
              <a:t>Reyes López Pérez</a:t>
            </a:r>
          </a:p>
          <a:p>
            <a:pPr algn="ctr">
              <a:buNone/>
            </a:pPr>
            <a:r>
              <a:rPr lang="es-ES" sz="2400" dirty="0" smtClean="0"/>
              <a:t> </a:t>
            </a:r>
          </a:p>
          <a:p>
            <a:pPr algn="ctr">
              <a:buNone/>
            </a:pPr>
            <a:endParaRPr lang="es-ES" sz="2400" dirty="0"/>
          </a:p>
        </p:txBody>
      </p:sp>
      <p:sp>
        <p:nvSpPr>
          <p:cNvPr id="10" name="2 Marcador de contenido"/>
          <p:cNvSpPr txBox="1">
            <a:spLocks/>
          </p:cNvSpPr>
          <p:nvPr/>
        </p:nvSpPr>
        <p:spPr>
          <a:xfrm>
            <a:off x="4624543" y="4967463"/>
            <a:ext cx="3339187" cy="972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sz="2400" dirty="0" smtClean="0"/>
              <a:t>Isabel Hermoso Lorente </a:t>
            </a:r>
            <a:endParaRPr kumimoji="0" lang="es-E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sz="2400" dirty="0" smtClean="0"/>
              <a:t>Coordinadora F.P. Dual</a:t>
            </a:r>
            <a:endParaRPr kumimoji="0" lang="es-E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Marcador de contenido"/>
          <p:cNvSpPr txBox="1">
            <a:spLocks/>
          </p:cNvSpPr>
          <p:nvPr/>
        </p:nvSpPr>
        <p:spPr>
          <a:xfrm>
            <a:off x="2366712" y="1001833"/>
            <a:ext cx="3965326" cy="684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s-ES" b="1" dirty="0" smtClean="0"/>
              <a:t>¿Quiénes somos?</a:t>
            </a:r>
            <a:endParaRPr lang="es-ES" b="1" dirty="0"/>
          </a:p>
        </p:txBody>
      </p:sp>
      <p:grpSp>
        <p:nvGrpSpPr>
          <p:cNvPr id="18" name="17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9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20" name="19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" name="1 CuadroTexto"/>
          <p:cNvSpPr txBox="1"/>
          <p:nvPr/>
        </p:nvSpPr>
        <p:spPr>
          <a:xfrm>
            <a:off x="2598767" y="1501932"/>
            <a:ext cx="350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Profesoras Ciclo Formativo</a:t>
            </a:r>
            <a:endParaRPr lang="es-E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76357"/>
            <a:ext cx="1866118" cy="273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25" y="2348880"/>
            <a:ext cx="2428225" cy="226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16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21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4" name="logo-junt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2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3" name="irc_mi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5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7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8" name="17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3" name="1 Título"/>
          <p:cNvSpPr txBox="1">
            <a:spLocks/>
          </p:cNvSpPr>
          <p:nvPr/>
        </p:nvSpPr>
        <p:spPr>
          <a:xfrm>
            <a:off x="1259632" y="908720"/>
            <a:ext cx="599735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 smtClean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Planes de futuro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995936" y="2708920"/>
            <a:ext cx="4896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Realidad aumentada en Estampas de Málaga </a:t>
            </a:r>
          </a:p>
          <a:p>
            <a:r>
              <a:rPr lang="es-ES" sz="2800" dirty="0" smtClean="0"/>
              <a:t>Foto historiador Javier Ramírez</a:t>
            </a:r>
            <a:endParaRPr lang="es-E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221088"/>
            <a:ext cx="28384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5517232"/>
            <a:ext cx="3600400" cy="73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6237312"/>
            <a:ext cx="3552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1700807"/>
            <a:ext cx="3384376" cy="3815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18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20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3" name="logo-junta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1" name="irc_mi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" name="irc_mi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90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5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7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8" name="17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389725" y="771401"/>
            <a:ext cx="8229600" cy="929407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0" y="350101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Importante: </a:t>
            </a:r>
          </a:p>
          <a:p>
            <a:pPr algn="ctr"/>
            <a:r>
              <a:rPr lang="es-ES" sz="2800" dirty="0" smtClean="0"/>
              <a:t>hacer partícipe al alumnado en el diseño de su aprendizaje </a:t>
            </a:r>
            <a:endParaRPr lang="es-ES" sz="2800" dirty="0"/>
          </a:p>
        </p:txBody>
      </p:sp>
      <p:pic>
        <p:nvPicPr>
          <p:cNvPr id="21" name="1 Imagen" descr="luces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3688" y="1556792"/>
            <a:ext cx="5688632" cy="1886462"/>
          </a:xfrm>
          <a:prstGeom prst="rect">
            <a:avLst/>
          </a:prstGeom>
        </p:spPr>
      </p:pic>
      <p:grpSp>
        <p:nvGrpSpPr>
          <p:cNvPr id="22" name="21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23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6" name="logo-junt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4" name="irc_mi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" name="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35" y="4661166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3 Imagen" descr="logopicass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5403" y="5981576"/>
            <a:ext cx="745046" cy="733029"/>
          </a:xfrm>
          <a:prstGeom prst="rect">
            <a:avLst/>
          </a:prstGeom>
        </p:spPr>
      </p:pic>
      <p:sp>
        <p:nvSpPr>
          <p:cNvPr id="14" name="2 Subtítulo"/>
          <p:cNvSpPr txBox="1">
            <a:spLocks/>
          </p:cNvSpPr>
          <p:nvPr/>
        </p:nvSpPr>
        <p:spPr>
          <a:xfrm>
            <a:off x="-17058" y="6232790"/>
            <a:ext cx="2781333" cy="549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Camino de Castillejos nº 8 </a:t>
            </a:r>
          </a:p>
          <a:p>
            <a:pPr marL="0" indent="0">
              <a:buNone/>
            </a:pPr>
            <a:r>
              <a:rPr lang="es-ES" dirty="0" smtClean="0"/>
              <a:t>Málaga 29010</a:t>
            </a:r>
          </a:p>
          <a:p>
            <a:endParaRPr lang="es-ES" dirty="0"/>
          </a:p>
        </p:txBody>
      </p:sp>
      <p:sp>
        <p:nvSpPr>
          <p:cNvPr id="3" name="2 Rectángulo"/>
          <p:cNvSpPr/>
          <p:nvPr/>
        </p:nvSpPr>
        <p:spPr>
          <a:xfrm>
            <a:off x="1443946" y="1655622"/>
            <a:ext cx="618574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 smtClean="0"/>
              <a:t>Muchas gracias</a:t>
            </a:r>
            <a:endParaRPr lang="es-ES" sz="3200" dirty="0" smtClean="0"/>
          </a:p>
          <a:p>
            <a:endParaRPr lang="es-E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2627784" y="6024186"/>
            <a:ext cx="418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I.E.S. Pablo Picasso</a:t>
            </a:r>
            <a:endParaRPr lang="es-ES" sz="3600" b="1" dirty="0">
              <a:ln w="12700">
                <a:solidFill>
                  <a:srgbClr val="34722A"/>
                </a:solidFill>
                <a:prstDash val="solid"/>
              </a:ln>
              <a:solidFill>
                <a:srgbClr val="E4F5E3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13" name="12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19" name="logo-junta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" name="irc_m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" name="irc_mi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2" name="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517396"/>
            <a:ext cx="4619005" cy="2088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538370"/>
            <a:ext cx="2161754" cy="3930461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4898" y="3742589"/>
            <a:ext cx="8765966" cy="297201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s-ES_tradnl" sz="9600" b="1" dirty="0" smtClean="0">
                <a:solidFill>
                  <a:schemeClr val="accent5">
                    <a:lumMod val="50000"/>
                  </a:schemeClr>
                </a:solidFill>
              </a:rPr>
              <a:t>Objetivos</a:t>
            </a:r>
            <a:r>
              <a:rPr lang="es-ES_tradnl" sz="9600" dirty="0" smtClean="0"/>
              <a:t>: </a:t>
            </a:r>
            <a:endParaRPr lang="es-ES_tradnl" dirty="0" smtClean="0"/>
          </a:p>
          <a:p>
            <a:pPr marL="0" indent="0">
              <a:buNone/>
            </a:pPr>
            <a:endParaRPr lang="es-ES" strike="sngStrike" dirty="0"/>
          </a:p>
          <a:p>
            <a:pPr>
              <a:buBlip>
                <a:blip r:embed="rId3"/>
              </a:buBlip>
            </a:pPr>
            <a:r>
              <a:rPr lang="es-ES_tradnl" sz="9600" dirty="0"/>
              <a:t>tecnología informática </a:t>
            </a:r>
            <a:r>
              <a:rPr lang="es-ES_tradnl" sz="9600" dirty="0" smtClean="0"/>
              <a:t>puntera </a:t>
            </a:r>
            <a:endParaRPr lang="es-ES" sz="9600" dirty="0"/>
          </a:p>
          <a:p>
            <a:pPr>
              <a:buBlip>
                <a:blip r:embed="rId3"/>
              </a:buBlip>
            </a:pPr>
            <a:r>
              <a:rPr lang="es-ES_tradnl" sz="9600" dirty="0" smtClean="0"/>
              <a:t>alumnado motivado protagonista de su aprendizaje</a:t>
            </a:r>
            <a:endParaRPr lang="es-ES" sz="9600" dirty="0" smtClean="0"/>
          </a:p>
          <a:p>
            <a:pPr>
              <a:buBlip>
                <a:blip r:embed="rId3"/>
              </a:buBlip>
            </a:pPr>
            <a:r>
              <a:rPr lang="es-ES_tradnl" sz="9600" dirty="0" smtClean="0"/>
              <a:t>talleres dirigidos y aprendizaje colaborativo </a:t>
            </a:r>
          </a:p>
          <a:p>
            <a:pPr>
              <a:buBlip>
                <a:blip r:embed="rId3"/>
              </a:buBlip>
            </a:pPr>
            <a:r>
              <a:rPr lang="es-ES_tradnl" sz="9600" dirty="0" smtClean="0"/>
              <a:t>formación del profesorado  </a:t>
            </a:r>
          </a:p>
          <a:p>
            <a:pPr>
              <a:buBlip>
                <a:blip r:embed="rId3"/>
              </a:buBlip>
            </a:pPr>
            <a:r>
              <a:rPr lang="es-ES_tradnl" sz="9600" dirty="0" smtClean="0"/>
              <a:t>empresas beneficiadas por creatividad y destreza TIC del alumnado</a:t>
            </a:r>
          </a:p>
          <a:p>
            <a:pPr>
              <a:buBlip>
                <a:blip r:embed="rId3"/>
              </a:buBlip>
            </a:pPr>
            <a:r>
              <a:rPr lang="es-ES_tradnl" sz="9600" dirty="0" smtClean="0"/>
              <a:t>formación profesional dual</a:t>
            </a:r>
            <a:endParaRPr lang="es-ES" sz="9600" dirty="0" smtClean="0"/>
          </a:p>
          <a:p>
            <a:endParaRPr lang="es-ES" sz="6400" dirty="0" smtClean="0"/>
          </a:p>
          <a:p>
            <a:pPr marL="0" indent="0">
              <a:buNone/>
            </a:pPr>
            <a:endParaRPr lang="es-ES" sz="6400" dirty="0"/>
          </a:p>
        </p:txBody>
      </p:sp>
      <p:grpSp>
        <p:nvGrpSpPr>
          <p:cNvPr id="10" name="9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1" name="3 Imagen" descr="logopicasso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3" name="2 Marcador de contenido"/>
          <p:cNvSpPr txBox="1">
            <a:spLocks/>
          </p:cNvSpPr>
          <p:nvPr/>
        </p:nvSpPr>
        <p:spPr>
          <a:xfrm>
            <a:off x="1286592" y="842571"/>
            <a:ext cx="4941592" cy="684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s-ES" b="1" dirty="0" smtClean="0"/>
              <a:t>¿Qué hacemos?</a:t>
            </a:r>
            <a:endParaRPr lang="es-ES" b="1" dirty="0"/>
          </a:p>
        </p:txBody>
      </p:sp>
      <p:sp>
        <p:nvSpPr>
          <p:cNvPr id="2" name="1 CuadroTexto"/>
          <p:cNvSpPr txBox="1"/>
          <p:nvPr/>
        </p:nvSpPr>
        <p:spPr>
          <a:xfrm>
            <a:off x="1373609" y="1522689"/>
            <a:ext cx="47825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Trabajar por retos</a:t>
            </a:r>
          </a:p>
          <a:p>
            <a:endParaRPr lang="es-ES" sz="800" dirty="0"/>
          </a:p>
          <a:p>
            <a:r>
              <a:rPr lang="es-ES" sz="2400" dirty="0" smtClean="0">
                <a:solidFill>
                  <a:schemeClr val="accent5">
                    <a:lumMod val="50000"/>
                  </a:schemeClr>
                </a:solidFill>
              </a:rPr>
              <a:t>’alumnado </a:t>
            </a:r>
            <a:r>
              <a:rPr lang="es-ES" sz="2400" dirty="0">
                <a:solidFill>
                  <a:schemeClr val="accent5">
                    <a:lumMod val="50000"/>
                  </a:schemeClr>
                </a:solidFill>
              </a:rPr>
              <a:t>protagonista de su aprendizaje trabajando por retos en actividades innovadoras del sector de las nuevas </a:t>
            </a:r>
            <a:r>
              <a:rPr lang="es-ES" sz="2400" dirty="0" smtClean="0">
                <a:solidFill>
                  <a:schemeClr val="accent5">
                    <a:lumMod val="50000"/>
                  </a:schemeClr>
                </a:solidFill>
              </a:rPr>
              <a:t>tecnologías’</a:t>
            </a:r>
            <a:endParaRPr lang="es-ES" sz="2400" dirty="0"/>
          </a:p>
        </p:txBody>
      </p:sp>
      <p:grpSp>
        <p:nvGrpSpPr>
          <p:cNvPr id="16" name="15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7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0" name="logo-junt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" name="irc_mi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22" name="21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9" y="987700"/>
            <a:ext cx="2002947" cy="10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0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7058024" cy="4714760"/>
          </a:xfrm>
          <a:prstGeom prst="rect">
            <a:avLst/>
          </a:prstGeom>
        </p:spPr>
      </p:pic>
      <p:grpSp>
        <p:nvGrpSpPr>
          <p:cNvPr id="10" name="9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1" name="3 Imagen" descr="logopicasso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" name="1 Rectángulo"/>
          <p:cNvSpPr/>
          <p:nvPr/>
        </p:nvSpPr>
        <p:spPr>
          <a:xfrm>
            <a:off x="4211960" y="1484784"/>
            <a:ext cx="31953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s-ES" sz="3600" b="1" dirty="0"/>
              <a:t>¿Cómo </a:t>
            </a:r>
            <a:endParaRPr lang="es-ES" sz="3600" b="1" dirty="0" smtClean="0"/>
          </a:p>
          <a:p>
            <a:pPr algn="ctr">
              <a:buFont typeface="Arial" pitchFamily="34" charset="0"/>
              <a:buNone/>
            </a:pPr>
            <a:r>
              <a:rPr lang="es-ES" sz="3600" b="1" dirty="0" smtClean="0"/>
              <a:t>conseguir </a:t>
            </a:r>
            <a:r>
              <a:rPr lang="es-ES" sz="3600" b="1" dirty="0"/>
              <a:t>los objetivos?</a:t>
            </a:r>
          </a:p>
        </p:txBody>
      </p:sp>
      <p:grpSp>
        <p:nvGrpSpPr>
          <p:cNvPr id="14" name="13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18" name="logo-junt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" name="irc_mi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7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10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2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3" name="12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6" name="5 Título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7772400" cy="746417"/>
          </a:xfrm>
        </p:spPr>
        <p:txBody>
          <a:bodyPr>
            <a:normAutofit fontScale="90000"/>
          </a:bodyPr>
          <a:lstStyle/>
          <a:p>
            <a:r>
              <a:rPr lang="es-ES" sz="3200" b="1" dirty="0" smtClean="0">
                <a:solidFill>
                  <a:schemeClr val="accent5">
                    <a:lumMod val="50000"/>
                  </a:schemeClr>
                </a:solidFill>
              </a:rPr>
              <a:t>Tecnología puntera </a:t>
            </a:r>
            <a:br>
              <a:rPr lang="es-ES" sz="32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s-ES" sz="3200" b="1" dirty="0" smtClean="0">
                <a:solidFill>
                  <a:schemeClr val="accent5">
                    <a:lumMod val="50000"/>
                  </a:schemeClr>
                </a:solidFill>
              </a:rPr>
              <a:t>Gracias empresas colaboradoras</a:t>
            </a:r>
            <a:endParaRPr lang="es-E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Imagen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1" y="1646247"/>
            <a:ext cx="1250185" cy="107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0 Imag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42" y="1741331"/>
            <a:ext cx="1368151" cy="57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48221"/>
            <a:ext cx="1519179" cy="55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0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91" y="3569257"/>
            <a:ext cx="1338541" cy="4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0 Imag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088" y="3569258"/>
            <a:ext cx="1477856" cy="41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15" y="3474808"/>
            <a:ext cx="1371334" cy="57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0 Image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2" y="5041646"/>
            <a:ext cx="982804" cy="68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topdigital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14" y="5013176"/>
            <a:ext cx="1984410" cy="54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42" y="5041646"/>
            <a:ext cx="1852773" cy="81666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56176" y="5085184"/>
            <a:ext cx="2591197" cy="47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Rectángulo"/>
          <p:cNvSpPr/>
          <p:nvPr/>
        </p:nvSpPr>
        <p:spPr>
          <a:xfrm>
            <a:off x="5724128" y="2420888"/>
            <a:ext cx="146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mpresión </a:t>
            </a:r>
            <a:r>
              <a:rPr lang="es-ES_tradnl" b="1" dirty="0">
                <a:solidFill>
                  <a:schemeClr val="accent5">
                    <a:lumMod val="75000"/>
                  </a:schemeClr>
                </a:solidFill>
              </a:rPr>
              <a:t>3D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2052685" y="2348880"/>
            <a:ext cx="1439195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  <a:buNone/>
            </a:pPr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Dispositivos </a:t>
            </a:r>
            <a:r>
              <a:rPr lang="es-ES_tradnl" b="1" dirty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móviles </a:t>
            </a:r>
            <a:endParaRPr lang="es-ES" b="1" dirty="0">
              <a:solidFill>
                <a:schemeClr val="accent5">
                  <a:lumMod val="75000"/>
                </a:schemeClr>
              </a:solidFill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166723" y="4211796"/>
            <a:ext cx="175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Telefonía </a:t>
            </a:r>
            <a:r>
              <a:rPr lang="es-ES_tradnl" b="1" dirty="0">
                <a:solidFill>
                  <a:schemeClr val="accent5">
                    <a:lumMod val="75000"/>
                  </a:schemeClr>
                </a:solidFill>
              </a:rPr>
              <a:t>Voz IP 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303158" y="5738405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Social media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3986857" y="2384846"/>
            <a:ext cx="1306320" cy="710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Reparación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portátiles</a:t>
            </a:r>
            <a:endParaRPr lang="es-ES_tradnl" b="1" dirty="0">
              <a:solidFill>
                <a:schemeClr val="accent5">
                  <a:lumMod val="75000"/>
                </a:schemeClr>
              </a:solidFill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4162684" y="5733256"/>
            <a:ext cx="2137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R</a:t>
            </a:r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ealidad aumentada </a:t>
            </a:r>
          </a:p>
          <a:p>
            <a:pPr algn="ctr"/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Realidad virtual 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6056158" y="4179677"/>
            <a:ext cx="756746" cy="392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s-ES_tradnl" b="1" dirty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R</a:t>
            </a:r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edes</a:t>
            </a:r>
            <a:endParaRPr lang="es-ES" b="1" dirty="0">
              <a:solidFill>
                <a:schemeClr val="accent5">
                  <a:lumMod val="75000"/>
                </a:schemeClr>
              </a:solidFill>
              <a:uFill>
                <a:solidFill>
                  <a:srgbClr val="000000"/>
                </a:solidFill>
              </a:uFill>
            </a:endParaRPr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74" y="1711736"/>
            <a:ext cx="933499" cy="754420"/>
          </a:xfrm>
          <a:prstGeom prst="rect">
            <a:avLst/>
          </a:prstGeom>
        </p:spPr>
      </p:pic>
      <p:pic>
        <p:nvPicPr>
          <p:cNvPr id="32" name="Picture 3" descr="descarga"/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8" b="27079"/>
          <a:stretch/>
        </p:blipFill>
        <p:spPr bwMode="auto">
          <a:xfrm>
            <a:off x="1979712" y="1717241"/>
            <a:ext cx="1704975" cy="600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32 Rectángulo"/>
          <p:cNvSpPr/>
          <p:nvPr/>
        </p:nvSpPr>
        <p:spPr>
          <a:xfrm>
            <a:off x="7524328" y="2460367"/>
            <a:ext cx="1488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Desarrollo </a:t>
            </a:r>
          </a:p>
          <a:p>
            <a:pPr algn="ctr"/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aplicaciones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2" name="21 Imagen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59" y="3532790"/>
            <a:ext cx="1709646" cy="513407"/>
          </a:xfrm>
          <a:prstGeom prst="rect">
            <a:avLst/>
          </a:prstGeom>
        </p:spPr>
      </p:pic>
      <p:sp>
        <p:nvSpPr>
          <p:cNvPr id="35" name="34 Rectángulo"/>
          <p:cNvSpPr/>
          <p:nvPr/>
        </p:nvSpPr>
        <p:spPr>
          <a:xfrm>
            <a:off x="1822403" y="4211796"/>
            <a:ext cx="2058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Informática forense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7" name="Picture 9" descr="marca_uma"/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4" t="11803" r="15738" b="17049"/>
          <a:stretch/>
        </p:blipFill>
        <p:spPr bwMode="auto">
          <a:xfrm>
            <a:off x="647403" y="3275692"/>
            <a:ext cx="828253" cy="8475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37 Rectángulo"/>
          <p:cNvSpPr/>
          <p:nvPr/>
        </p:nvSpPr>
        <p:spPr>
          <a:xfrm>
            <a:off x="3841995" y="4211796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Creación digital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38 Rectángulo"/>
          <p:cNvSpPr/>
          <p:nvPr/>
        </p:nvSpPr>
        <p:spPr>
          <a:xfrm>
            <a:off x="2064808" y="5733256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Telecomunicaciones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39 Rectángulo"/>
          <p:cNvSpPr/>
          <p:nvPr/>
        </p:nvSpPr>
        <p:spPr>
          <a:xfrm>
            <a:off x="6549046" y="5738405"/>
            <a:ext cx="1814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Marketing digital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6825707" y="4211796"/>
            <a:ext cx="218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Equipos informáticos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41 Rectángulo"/>
          <p:cNvSpPr/>
          <p:nvPr/>
        </p:nvSpPr>
        <p:spPr>
          <a:xfrm>
            <a:off x="-22005" y="2699628"/>
            <a:ext cx="2222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</a:rPr>
              <a:t>Organización eventos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40 Rectángulo"/>
          <p:cNvSpPr/>
          <p:nvPr/>
        </p:nvSpPr>
        <p:spPr>
          <a:xfrm>
            <a:off x="251520" y="6372036"/>
            <a:ext cx="4190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</a:rPr>
              <a:t>Proyecto “Aprendiendo con las empresas”</a:t>
            </a:r>
            <a:endParaRPr lang="es-E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3" name="42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44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47" name="logo-junta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4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5" name="irc_mi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6" name="irc_mi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15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14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0" name="logo-junta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" name="irc_m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" name="irc_mi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10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2" name="3 Imagen" descr="logopicasso.png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3" name="12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4" name="2 Marcador de contenido"/>
          <p:cNvSpPr txBox="1">
            <a:spLocks/>
          </p:cNvSpPr>
          <p:nvPr/>
        </p:nvSpPr>
        <p:spPr>
          <a:xfrm>
            <a:off x="-53087" y="965969"/>
            <a:ext cx="8564040" cy="968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2800" b="1" dirty="0">
                <a:solidFill>
                  <a:schemeClr val="accent5">
                    <a:lumMod val="50000"/>
                  </a:schemeClr>
                </a:solidFill>
              </a:rPr>
              <a:t>Alumnado motivado y </a:t>
            </a:r>
            <a:r>
              <a:rPr lang="es-ES_tradnl" sz="2800" b="1" dirty="0" smtClean="0">
                <a:solidFill>
                  <a:schemeClr val="accent5">
                    <a:lumMod val="50000"/>
                  </a:schemeClr>
                </a:solidFill>
              </a:rPr>
              <a:t>protagonista de su aprendizaje </a:t>
            </a:r>
            <a:r>
              <a:rPr lang="es-ES_tradnl" sz="2800" dirty="0" smtClean="0"/>
              <a:t>¿</a:t>
            </a:r>
            <a:r>
              <a:rPr lang="es-ES_tradnl" sz="2800" dirty="0"/>
              <a:t>Qué queréis aprender</a:t>
            </a:r>
            <a:r>
              <a:rPr lang="es-ES_tradnl" sz="2800" dirty="0" smtClean="0"/>
              <a:t>?</a:t>
            </a:r>
            <a:endParaRPr lang="es-E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35461" y="5604339"/>
            <a:ext cx="8498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Blip>
                <a:blip r:embed="rId8"/>
              </a:buBlip>
            </a:pPr>
            <a:r>
              <a:rPr lang="es-ES_tradnl" sz="2400" dirty="0" smtClean="0"/>
              <a:t>proponen contenidos innovadores y retos educativos</a:t>
            </a:r>
          </a:p>
          <a:p>
            <a:pPr marL="800100" lvl="1" indent="-342900">
              <a:buBlip>
                <a:blip r:embed="rId8"/>
              </a:buBlip>
            </a:pPr>
            <a:r>
              <a:rPr lang="es-ES_tradnl" sz="2400" dirty="0" smtClean="0"/>
              <a:t>son </a:t>
            </a:r>
            <a:r>
              <a:rPr lang="es-ES_tradnl" sz="2400" dirty="0"/>
              <a:t>parte activa del diseño de su aprendizaje </a:t>
            </a:r>
            <a:endParaRPr lang="es-ES_tradnl" sz="2400" dirty="0" smtClean="0"/>
          </a:p>
          <a:p>
            <a:pPr marL="800100" lvl="1" indent="-342900">
              <a:buBlip>
                <a:blip r:embed="rId8"/>
              </a:buBlip>
            </a:pPr>
            <a:r>
              <a:rPr lang="es-ES_tradnl" sz="2400" dirty="0" smtClean="0"/>
              <a:t>éxito </a:t>
            </a:r>
            <a:r>
              <a:rPr lang="es-ES_tradnl" sz="2400" dirty="0"/>
              <a:t>asegurado 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0" y="1953317"/>
            <a:ext cx="7043114" cy="350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10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2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3" name="12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4" name="2 Marcador de contenido"/>
          <p:cNvSpPr txBox="1">
            <a:spLocks/>
          </p:cNvSpPr>
          <p:nvPr/>
        </p:nvSpPr>
        <p:spPr>
          <a:xfrm>
            <a:off x="971600" y="1048358"/>
            <a:ext cx="6722789" cy="8782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2800" b="1" dirty="0" smtClean="0">
                <a:solidFill>
                  <a:schemeClr val="accent5">
                    <a:lumMod val="50000"/>
                  </a:schemeClr>
                </a:solidFill>
              </a:rPr>
              <a:t>Talleres </a:t>
            </a:r>
            <a:r>
              <a:rPr lang="es-ES_tradnl" sz="2800" b="1" dirty="0">
                <a:solidFill>
                  <a:schemeClr val="accent5">
                    <a:lumMod val="50000"/>
                  </a:schemeClr>
                </a:solidFill>
              </a:rPr>
              <a:t>dirigidos y aprendizaje colaborativo </a:t>
            </a:r>
          </a:p>
          <a:p>
            <a:pPr marL="0" indent="0">
              <a:buNone/>
            </a:pPr>
            <a:endParaRPr lang="es-ES_tradnl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s-ES_tradnl" sz="28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s-E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-140519" y="5909625"/>
            <a:ext cx="61695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es-ES" sz="2000" dirty="0"/>
              <a:t>Taller ‘montaje de  impresora 3D’ impartido </a:t>
            </a:r>
            <a:br>
              <a:rPr lang="es-ES" sz="2000" dirty="0"/>
            </a:br>
            <a:r>
              <a:rPr lang="es-ES" sz="2000" dirty="0"/>
              <a:t>por nuestra alumna Sara experta en impresión 3D </a:t>
            </a:r>
            <a:r>
              <a:rPr lang="es-ES" sz="2000" dirty="0" smtClean="0"/>
              <a:t>Málaga </a:t>
            </a:r>
            <a:r>
              <a:rPr lang="es-ES" sz="2000" dirty="0" err="1"/>
              <a:t>Maker</a:t>
            </a:r>
            <a:r>
              <a:rPr lang="es-ES" sz="2000" dirty="0"/>
              <a:t> </a:t>
            </a:r>
            <a:endParaRPr lang="es-ES_tradnl" sz="2000" dirty="0"/>
          </a:p>
        </p:txBody>
      </p:sp>
      <p:pic>
        <p:nvPicPr>
          <p:cNvPr id="16" name="4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12231" r="3534"/>
          <a:stretch/>
        </p:blipFill>
        <p:spPr bwMode="auto">
          <a:xfrm>
            <a:off x="611560" y="1700807"/>
            <a:ext cx="7853634" cy="4138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2" name="21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23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6" name="logo-junt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4" name="irc_mi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20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10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2" name="3 Imagen" descr="logopicasso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3" name="12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4" name="2 Marcador de contenido"/>
          <p:cNvSpPr txBox="1">
            <a:spLocks/>
          </p:cNvSpPr>
          <p:nvPr/>
        </p:nvSpPr>
        <p:spPr>
          <a:xfrm>
            <a:off x="2627784" y="1048359"/>
            <a:ext cx="4176464" cy="508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800" b="1" dirty="0">
                <a:solidFill>
                  <a:schemeClr val="accent5">
                    <a:lumMod val="50000"/>
                  </a:schemeClr>
                </a:solidFill>
              </a:rPr>
              <a:t>Formación del </a:t>
            </a:r>
            <a:r>
              <a:rPr lang="es-ES_tradnl" sz="2800" b="1" dirty="0" smtClean="0">
                <a:solidFill>
                  <a:schemeClr val="accent5">
                    <a:lumMod val="50000"/>
                  </a:schemeClr>
                </a:solidFill>
              </a:rPr>
              <a:t>profesorado</a:t>
            </a:r>
            <a:endParaRPr lang="es-E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-540568" y="5657671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directa con la empresa o experto </a:t>
            </a:r>
            <a:endParaRPr lang="es-ES" sz="2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a través del CEP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Programa ‘Aprendiendo con las empresas’</a:t>
            </a:r>
          </a:p>
        </p:txBody>
      </p:sp>
      <p:pic>
        <p:nvPicPr>
          <p:cNvPr id="19" name="9 Marcador de contenid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3" y="1786033"/>
            <a:ext cx="2068141" cy="3760258"/>
          </a:xfrm>
          <a:prstGeom prst="rect">
            <a:avLst/>
          </a:prstGeom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20" y="1796123"/>
            <a:ext cx="6676857" cy="3750168"/>
          </a:xfrm>
          <a:prstGeom prst="rect">
            <a:avLst/>
          </a:prstGeom>
        </p:spPr>
      </p:pic>
      <p:grpSp>
        <p:nvGrpSpPr>
          <p:cNvPr id="15" name="14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20" name="logo-junt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" name="irc_mi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24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82598" y="715140"/>
            <a:ext cx="6912768" cy="1070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2800" b="1" dirty="0" smtClean="0">
                <a:solidFill>
                  <a:schemeClr val="accent5">
                    <a:lumMod val="50000"/>
                  </a:schemeClr>
                </a:solidFill>
              </a:rPr>
              <a:t>Empresas beneficiadas por la creatividad y </a:t>
            </a:r>
          </a:p>
          <a:p>
            <a:pPr marL="0" indent="0">
              <a:buNone/>
            </a:pPr>
            <a:r>
              <a:rPr lang="es-ES_tradnl" sz="2800" b="1" dirty="0" smtClean="0">
                <a:solidFill>
                  <a:schemeClr val="accent5">
                    <a:lumMod val="50000"/>
                  </a:schemeClr>
                </a:solidFill>
              </a:rPr>
              <a:t>destreza  TIC  de nuestro alumnado</a:t>
            </a:r>
          </a:p>
          <a:p>
            <a:pPr marL="0" indent="0">
              <a:buNone/>
            </a:pPr>
            <a:endParaRPr lang="es-ES_tradnl" sz="2800" b="1" dirty="0"/>
          </a:p>
          <a:p>
            <a:pPr>
              <a:buNone/>
            </a:pPr>
            <a:endParaRPr lang="es-ES" sz="2800" dirty="0" smtClean="0"/>
          </a:p>
        </p:txBody>
      </p:sp>
      <p:grpSp>
        <p:nvGrpSpPr>
          <p:cNvPr id="10" name="9 Grupo"/>
          <p:cNvGrpSpPr/>
          <p:nvPr/>
        </p:nvGrpSpPr>
        <p:grpSpPr>
          <a:xfrm>
            <a:off x="6077628" y="5981576"/>
            <a:ext cx="2822821" cy="733029"/>
            <a:chOff x="6077628" y="5981576"/>
            <a:chExt cx="2822821" cy="733029"/>
          </a:xfrm>
        </p:grpSpPr>
        <p:pic>
          <p:nvPicPr>
            <p:cNvPr id="11" name="3 Imagen" descr="logopicasso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5403" y="5981576"/>
              <a:ext cx="745046" cy="733029"/>
            </a:xfrm>
            <a:prstGeom prst="rect">
              <a:avLst/>
            </a:prstGeom>
          </p:spPr>
        </p:pic>
        <p:sp>
          <p:nvSpPr>
            <p:cNvPr id="12" name="11 CuadroTexto"/>
            <p:cNvSpPr txBox="1"/>
            <p:nvPr/>
          </p:nvSpPr>
          <p:spPr>
            <a:xfrm>
              <a:off x="6077628" y="6232791"/>
              <a:ext cx="201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ln w="12700">
                    <a:solidFill>
                      <a:srgbClr val="34722A"/>
                    </a:solidFill>
                    <a:prstDash val="solid"/>
                  </a:ln>
                  <a:solidFill>
                    <a:srgbClr val="E4F5E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I.E.S. Pablo Picasso</a:t>
              </a:r>
              <a:endParaRPr lang="es-ES" b="1" dirty="0">
                <a:ln w="12700">
                  <a:solidFill>
                    <a:srgbClr val="34722A"/>
                  </a:solidFill>
                  <a:prstDash val="solid"/>
                </a:ln>
                <a:solidFill>
                  <a:srgbClr val="E4F5E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pic>
        <p:nvPicPr>
          <p:cNvPr id="13" name="1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89" y="1844824"/>
            <a:ext cx="7111795" cy="4000385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88316" y="6063638"/>
            <a:ext cx="4004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/>
              <a:t>Redes sociales. Marketing digital</a:t>
            </a:r>
            <a:endParaRPr lang="es-ES_tradnl" sz="2000" b="1" dirty="0"/>
          </a:p>
        </p:txBody>
      </p:sp>
      <p:grpSp>
        <p:nvGrpSpPr>
          <p:cNvPr id="14" name="13 Grupo"/>
          <p:cNvGrpSpPr/>
          <p:nvPr/>
        </p:nvGrpSpPr>
        <p:grpSpPr>
          <a:xfrm>
            <a:off x="35496" y="8030"/>
            <a:ext cx="9023169" cy="1228589"/>
            <a:chOff x="134483" y="8030"/>
            <a:chExt cx="9023169" cy="1228589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134483" y="8030"/>
              <a:ext cx="2030201" cy="1102303"/>
              <a:chOff x="-822" y="-948"/>
              <a:chExt cx="2107" cy="1145"/>
            </a:xfrm>
          </p:grpSpPr>
          <p:pic>
            <p:nvPicPr>
              <p:cNvPr id="18" name="logo-junt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22" y="-948"/>
                <a:ext cx="1124" cy="1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93" t="29948" r="7915" b="19518"/>
              <a:stretch>
                <a:fillRect/>
              </a:stretch>
            </p:blipFill>
            <p:spPr bwMode="auto">
              <a:xfrm>
                <a:off x="464" y="-844"/>
                <a:ext cx="821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11693" t="29948" r="7915" b="19518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" name="irc_m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4" t="33728" r="5557" b="33461"/>
            <a:stretch>
              <a:fillRect/>
            </a:stretch>
          </p:blipFill>
          <p:spPr bwMode="auto">
            <a:xfrm>
              <a:off x="6084168" y="193661"/>
              <a:ext cx="1899027" cy="465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424" t="33728" r="5557" b="334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7" name="irc_mi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874" y="193661"/>
              <a:ext cx="1343778" cy="1042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601</Words>
  <Application>Microsoft Office PowerPoint</Application>
  <PresentationFormat>Presentación en pantalla (4:3)</PresentationFormat>
  <Paragraphs>130</Paragraphs>
  <Slides>22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Tecnología puntera  Gracias empresas colaboradoras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¿Cual es nuestra metodología?</vt:lpstr>
      <vt:lpstr>Presentación de PowerPoint</vt:lpstr>
      <vt:lpstr>Proyecto Sandbox Kinect</vt:lpstr>
      <vt:lpstr>Sanbox Kinect</vt:lpstr>
      <vt:lpstr>Presentación de Sanbox Kinect Buenas prácticas en FP del CEP de Málaga</vt:lpstr>
      <vt:lpstr>Proyecto Realidad Aumentada y virtual</vt:lpstr>
      <vt:lpstr>Proyecto Grabando nuestro cortometraje: Ánimo</vt:lpstr>
      <vt:lpstr>Presentación de PowerPoint</vt:lpstr>
      <vt:lpstr>Conclusión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Aprendiendo con las empresas</dc:title>
  <dc:creator>Jose Antonio Martos Pozo</dc:creator>
  <cp:lastModifiedBy>Isa&amp;Jose</cp:lastModifiedBy>
  <cp:revision>227</cp:revision>
  <dcterms:created xsi:type="dcterms:W3CDTF">2016-04-04T21:16:34Z</dcterms:created>
  <dcterms:modified xsi:type="dcterms:W3CDTF">2017-05-18T15:11:43Z</dcterms:modified>
</cp:coreProperties>
</file>